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9144000"/>
  <p:notesSz cx="6858000" cy="9144000"/>
  <p:embeddedFontLst>
    <p:embeddedFont>
      <p:font typeface="Tahoma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5" roundtripDataSignature="AMtx7mgmZgvxCxXDi6D3rw1XuSYLSzYi4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ahoma-bold.fntdata"/><Relationship Id="rId23" Type="http://schemas.openxmlformats.org/officeDocument/2006/relationships/font" Target="fonts/Tahom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" name="Google Shape;2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c5dbf495a_3_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5" name="Google Shape;95;g10c5dbf495a_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c5dbf495a_3_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" name="Google Shape;103;g10c5dbf495a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c5dbf495a_3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1" name="Google Shape;111;g10c5dbf495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c5dbf495a_2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0" name="Google Shape;120;g10c5dbf495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c5dbf495a_3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9" name="Google Shape;129;g10c5dbf495a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c5dbf495a_2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8" name="Google Shape;138;g10c5dbf495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c5dbf495a_3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g10c5dbf495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c5dbf495a_3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2" name="Google Shape;152;g10c5dbf495a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0c5dbf495a_1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9" name="Google Shape;29;g10c5dbf495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c5dbf495a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7" name="Google Shape;37;g10c5dbf495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5" name="Google Shape;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c5dbf495a_2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g10c5dbf495a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0c5dbf495a_3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1" name="Google Shape;61;g10c5dbf495a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c5dbf495a_3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" name="Google Shape;71;g10c5dbf495a_3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c5dbf495a_3_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Google Shape;79;g10c5dbf495a_3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0c5dbf495a_3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7" name="Google Shape;87;g10c5dbf495a_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>
            <p:ph type="ctrTitle"/>
          </p:nvPr>
        </p:nvSpPr>
        <p:spPr>
          <a:xfrm>
            <a:off x="250825" y="2708275"/>
            <a:ext cx="5327650" cy="7508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5"/>
          <p:cNvSpPr txBox="1"/>
          <p:nvPr>
            <p:ph idx="1" type="subTitle"/>
          </p:nvPr>
        </p:nvSpPr>
        <p:spPr>
          <a:xfrm>
            <a:off x="250825" y="3429000"/>
            <a:ext cx="5327650" cy="503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lvl="2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6"/>
          <p:cNvSpPr txBox="1"/>
          <p:nvPr>
            <p:ph type="title"/>
          </p:nvPr>
        </p:nvSpPr>
        <p:spPr>
          <a:xfrm>
            <a:off x="1116012" y="1557337"/>
            <a:ext cx="74882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6"/>
          <p:cNvSpPr txBox="1"/>
          <p:nvPr>
            <p:ph idx="1" type="body"/>
          </p:nvPr>
        </p:nvSpPr>
        <p:spPr>
          <a:xfrm>
            <a:off x="1042987" y="2133600"/>
            <a:ext cx="7488237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18" name="Google Shape;18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1116012" y="1557337"/>
            <a:ext cx="74882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1042987" y="2133600"/>
            <a:ext cx="7488237" cy="4319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b="1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2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g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1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"/>
          <p:cNvSpPr txBox="1"/>
          <p:nvPr>
            <p:ph type="ctrTitle"/>
          </p:nvPr>
        </p:nvSpPr>
        <p:spPr>
          <a:xfrm>
            <a:off x="179387" y="2924175"/>
            <a:ext cx="4211637" cy="504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ahoma"/>
              <a:buNone/>
            </a:pP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D</a:t>
            </a:r>
            <a:r>
              <a:rPr b="1" lang="en-US" sz="2800">
                <a:latin typeface="Tahoma"/>
                <a:ea typeface="Tahoma"/>
                <a:cs typeface="Tahoma"/>
                <a:sym typeface="Tahoma"/>
              </a:rPr>
              <a:t>esign Parking Spots </a:t>
            </a:r>
            <a:endParaRPr b="1" sz="28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" name="Google Shape;26;p1"/>
          <p:cNvSpPr txBox="1"/>
          <p:nvPr>
            <p:ph idx="1" type="subTitle"/>
          </p:nvPr>
        </p:nvSpPr>
        <p:spPr>
          <a:xfrm>
            <a:off x="323850" y="3429000"/>
            <a:ext cx="4067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1600"/>
              <a:t>Mahbubur Rahman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1600"/>
              <a:t>M.Sc in Data Science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1600"/>
              <a:t>Berliner Hochschule for Technik, </a:t>
            </a:r>
            <a:endParaRPr b="1" sz="1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r>
              <a:rPr b="1" lang="en-US" sz="1600"/>
              <a:t>Berlin, Germany</a:t>
            </a:r>
            <a:endParaRPr b="1"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c5dbf495a_3_90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g10c5dbf495a_3_90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99" name="Google Shape;99;g10c5dbf495a_3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5" y="5711776"/>
            <a:ext cx="4667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g10c5dbf495a_3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9063" y="1843475"/>
            <a:ext cx="7394526" cy="317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c5dbf495a_3_98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g10c5dbf495a_3_98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107" name="Google Shape;107;g10c5dbf495a_3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5" y="5711776"/>
            <a:ext cx="4667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0c5dbf495a_3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8450" y="1554325"/>
            <a:ext cx="7375749" cy="3749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c5dbf495a_3_0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10c5dbf495a_3_0"/>
          <p:cNvSpPr txBox="1"/>
          <p:nvPr>
            <p:ph idx="1" type="body"/>
          </p:nvPr>
        </p:nvSpPr>
        <p:spPr>
          <a:xfrm>
            <a:off x="1908175" y="308386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Predict parking spot’s capacity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115" name="Google Shape;115;g10c5dbf495a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100" y="1103686"/>
            <a:ext cx="3714750" cy="21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0c5dbf495a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0100" y="3429002"/>
            <a:ext cx="7236324" cy="19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0c5dbf495a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4850" y="1697275"/>
            <a:ext cx="3521575" cy="84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c5dbf495a_2_15"/>
          <p:cNvSpPr txBox="1"/>
          <p:nvPr>
            <p:ph idx="1" type="body"/>
          </p:nvPr>
        </p:nvSpPr>
        <p:spPr>
          <a:xfrm>
            <a:off x="1926975" y="289586"/>
            <a:ext cx="705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Evaluate the predictive model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123" name="Google Shape;123;g10c5dbf495a_2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975" y="977177"/>
            <a:ext cx="7056300" cy="3052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g10c5dbf495a_2_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975" y="4163471"/>
            <a:ext cx="19621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g10c5dbf495a_2_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6975" y="5237721"/>
            <a:ext cx="43434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g10c5dbf495a_2_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5100" y="4182271"/>
            <a:ext cx="3768181" cy="90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c5dbf495a_3_56"/>
          <p:cNvSpPr txBox="1"/>
          <p:nvPr>
            <p:ph idx="1" type="body"/>
          </p:nvPr>
        </p:nvSpPr>
        <p:spPr>
          <a:xfrm>
            <a:off x="1926975" y="289586"/>
            <a:ext cx="70563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Evaluate the predictive model: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132" name="Google Shape;132;g10c5dbf495a_3_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6975" y="977186"/>
            <a:ext cx="71151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10c5dbf495a_3_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6975" y="2958646"/>
            <a:ext cx="5269689" cy="373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0c5dbf495a_3_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9775" y="2023127"/>
            <a:ext cx="3324225" cy="801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10c5dbf495a_3_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5934524" y="4339051"/>
            <a:ext cx="4060000" cy="97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c5dbf495a_2_10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10c5dbf495a_2_10"/>
          <p:cNvSpPr txBox="1"/>
          <p:nvPr>
            <p:ph idx="1" type="body"/>
          </p:nvPr>
        </p:nvSpPr>
        <p:spPr>
          <a:xfrm>
            <a:off x="1908175" y="205386"/>
            <a:ext cx="705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Future work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42" name="Google Shape;142;g10c5dbf495a_2_10"/>
          <p:cNvSpPr txBox="1"/>
          <p:nvPr/>
        </p:nvSpPr>
        <p:spPr>
          <a:xfrm>
            <a:off x="2254675" y="1296450"/>
            <a:ext cx="6538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Discussion and set goals to achieve.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Collect more data to increase volume.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Perform feature analysis.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Train the predictive model on fine tuned data. 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Improve the predictive model quality.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Documentation of each steps for future contributors.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c5dbf495a_3_8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0c5dbf495a_3_8"/>
          <p:cNvSpPr txBox="1"/>
          <p:nvPr>
            <p:ph idx="1" type="body"/>
          </p:nvPr>
        </p:nvSpPr>
        <p:spPr>
          <a:xfrm>
            <a:off x="1908175" y="205386"/>
            <a:ext cx="705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Credits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sp>
        <p:nvSpPr>
          <p:cNvPr id="149" name="Google Shape;149;g10c5dbf495a_3_8"/>
          <p:cNvSpPr txBox="1"/>
          <p:nvPr/>
        </p:nvSpPr>
        <p:spPr>
          <a:xfrm>
            <a:off x="1908175" y="836575"/>
            <a:ext cx="7056300" cy="57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Special thanks to Prof. Dr. Felix Bießmann for kind supervision.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Special thanks to City council people(District Friedrichshain-Kreuzberg and Neukölln) to provide datasets.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 designed the </a:t>
            </a:r>
            <a:r>
              <a:rPr lang="en-US" sz="2000">
                <a:solidFill>
                  <a:schemeClr val="dk1"/>
                </a:solidFill>
              </a:rPr>
              <a:t>presentation from the</a:t>
            </a:r>
            <a:r>
              <a:rPr lang="en-US" sz="2000">
                <a:solidFill>
                  <a:schemeClr val="dk1"/>
                </a:solidFill>
              </a:rPr>
              <a:t> PoweredTemplate.com. The template has Free License for guest users.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https://auto.gluon.ai/stable/tutorials/tabular_prediction/tabular-quickstart.html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https://pandas.pydata.org/docs/user_guide/index.html</a:t>
            </a:r>
            <a:br>
              <a:rPr lang="en-US" sz="2000">
                <a:solidFill>
                  <a:schemeClr val="dk1"/>
                </a:solidFill>
              </a:rPr>
            </a:b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https://geopandas.org/en/stable/getting_started/introduction.html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c5dbf495a_3_14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10c5dbf495a_3_14"/>
          <p:cNvSpPr txBox="1"/>
          <p:nvPr>
            <p:ph idx="1" type="body"/>
          </p:nvPr>
        </p:nvSpPr>
        <p:spPr>
          <a:xfrm>
            <a:off x="1908175" y="205386"/>
            <a:ext cx="70563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Question &amp; Answer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156" name="Google Shape;156;g10c5dbf495a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75" y="1166075"/>
            <a:ext cx="705630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10c5dbf495a_3_14"/>
          <p:cNvSpPr txBox="1"/>
          <p:nvPr/>
        </p:nvSpPr>
        <p:spPr>
          <a:xfrm>
            <a:off x="1908300" y="5779400"/>
            <a:ext cx="705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Source: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https://thumbs.dreamstime.com/b/discussion-complex-like-puzzle-pictured-as-word-discussion-puzzle-pieces-to-show-discussion-can-be-difficult-164222140.jpg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10c5dbf495a_1_14"/>
          <p:cNvSpPr txBox="1"/>
          <p:nvPr>
            <p:ph type="title"/>
          </p:nvPr>
        </p:nvSpPr>
        <p:spPr>
          <a:xfrm>
            <a:off x="827087" y="1557337"/>
            <a:ext cx="698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Use Case Study</a:t>
            </a:r>
            <a:endParaRPr/>
          </a:p>
        </p:txBody>
      </p:sp>
      <p:sp>
        <p:nvSpPr>
          <p:cNvPr id="32" name="Google Shape;32;g10c5dbf495a_1_14"/>
          <p:cNvSpPr txBox="1"/>
          <p:nvPr/>
        </p:nvSpPr>
        <p:spPr>
          <a:xfrm>
            <a:off x="338100" y="5506500"/>
            <a:ext cx="251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Source: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https://www.parking-net.com/parking-news/inrix/germans-41-hours-searching-parking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" name="Google Shape;33;g10c5dbf495a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800" y="2355937"/>
            <a:ext cx="5500511" cy="434966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g10c5dbf495a_1_14"/>
          <p:cNvSpPr txBox="1"/>
          <p:nvPr/>
        </p:nvSpPr>
        <p:spPr>
          <a:xfrm>
            <a:off x="338100" y="2355925"/>
            <a:ext cx="225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•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Parking Pain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10c5dbf495a_1_30"/>
          <p:cNvSpPr txBox="1"/>
          <p:nvPr>
            <p:ph type="title"/>
          </p:nvPr>
        </p:nvSpPr>
        <p:spPr>
          <a:xfrm>
            <a:off x="827087" y="1557337"/>
            <a:ext cx="69849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b="1" lang="en-US">
                <a:latin typeface="Tahoma"/>
                <a:ea typeface="Tahoma"/>
                <a:cs typeface="Tahoma"/>
                <a:sym typeface="Tahoma"/>
              </a:rPr>
              <a:t>Use Case Study</a:t>
            </a:r>
            <a:endParaRPr/>
          </a:p>
        </p:txBody>
      </p:sp>
      <p:sp>
        <p:nvSpPr>
          <p:cNvPr id="40" name="Google Shape;40;g10c5dbf495a_1_30"/>
          <p:cNvSpPr txBox="1"/>
          <p:nvPr/>
        </p:nvSpPr>
        <p:spPr>
          <a:xfrm>
            <a:off x="338100" y="5506500"/>
            <a:ext cx="2511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Source: </a:t>
            </a:r>
            <a:br>
              <a:rPr lang="en-US">
                <a:solidFill>
                  <a:schemeClr val="lt1"/>
                </a:solidFill>
              </a:rPr>
            </a:br>
            <a:r>
              <a:rPr lang="en-US">
                <a:solidFill>
                  <a:schemeClr val="lt1"/>
                </a:solidFill>
              </a:rPr>
              <a:t>https://www.parking-net.com/parking-news/inrix/germans-41-hours-searching-parking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" name="Google Shape;41;g10c5dbf495a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1800" y="2355937"/>
            <a:ext cx="5938963" cy="43496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10c5dbf495a_1_30"/>
          <p:cNvSpPr txBox="1"/>
          <p:nvPr/>
        </p:nvSpPr>
        <p:spPr>
          <a:xfrm>
            <a:off x="338100" y="2355925"/>
            <a:ext cx="225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Char char="•"/>
            </a:pPr>
            <a:r>
              <a:rPr lang="en-US" sz="20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Parking Pain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"/>
          <p:cNvSpPr txBox="1"/>
          <p:nvPr>
            <p:ph type="title"/>
          </p:nvPr>
        </p:nvSpPr>
        <p:spPr>
          <a:xfrm>
            <a:off x="1908175" y="117475"/>
            <a:ext cx="7056437" cy="7191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"/>
          <p:cNvSpPr txBox="1"/>
          <p:nvPr>
            <p:ph idx="1" type="body"/>
          </p:nvPr>
        </p:nvSpPr>
        <p:spPr>
          <a:xfrm>
            <a:off x="1908175" y="909637"/>
            <a:ext cx="7056437" cy="5832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Points to Present:</a:t>
            </a:r>
            <a:br>
              <a:rPr b="1" lang="en-US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Analyze existing parking data</a:t>
            </a:r>
            <a:endParaRPr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b="0" lang="en-US">
                <a:solidFill>
                  <a:schemeClr val="dk1"/>
                </a:solidFill>
              </a:rPr>
              <a:t>District Friedrichshain-Kreuzberg</a:t>
            </a:r>
            <a:endParaRPr b="0">
              <a:solidFill>
                <a:schemeClr val="dk1"/>
              </a:solidFill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b="0" lang="en-US">
                <a:solidFill>
                  <a:schemeClr val="dk1"/>
                </a:solidFill>
              </a:rPr>
              <a:t>District Neukölln</a:t>
            </a:r>
            <a:br>
              <a:rPr b="0" lang="en-US">
                <a:solidFill>
                  <a:schemeClr val="dk1"/>
                </a:solidFill>
              </a:rPr>
            </a:br>
            <a:endParaRPr b="0"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Predict parking spot’s capacity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Evaluate the predictive model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>
                <a:solidFill>
                  <a:schemeClr val="dk1"/>
                </a:solidFill>
              </a:rPr>
              <a:t>Future work </a:t>
            </a:r>
            <a:endParaRPr b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c5dbf495a_2_4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g10c5dbf495a_2_4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</a:t>
            </a:r>
            <a:r>
              <a:rPr b="1" lang="en-US">
                <a:solidFill>
                  <a:schemeClr val="dk1"/>
                </a:solidFill>
              </a:rPr>
              <a:t>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55" name="Google Shape;55;g10c5dbf495a_2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75" y="1207025"/>
            <a:ext cx="3019425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g10c5dbf495a_2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2875" y="1416300"/>
            <a:ext cx="3911600" cy="2161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g10c5dbf495a_2_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000" y="3730039"/>
            <a:ext cx="33623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g10c5dbf495a_2_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7600" y="5092124"/>
            <a:ext cx="4216400" cy="886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c5dbf495a_3_26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10c5dbf495a_3_26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65" name="Google Shape;65;g10c5dbf495a_3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8175" y="933375"/>
            <a:ext cx="3036000" cy="29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10c5dbf495a_3_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08175" y="3840050"/>
            <a:ext cx="7056299" cy="305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g10c5dbf495a_3_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4375" y="933375"/>
            <a:ext cx="336232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0c5dbf495a_3_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375" y="2392248"/>
            <a:ext cx="4079625" cy="85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0c5dbf495a_3_34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10c5dbf495a_3_34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75" name="Google Shape;75;g10c5dbf495a_3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5" y="5711776"/>
            <a:ext cx="4667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0c5dbf495a_3_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175" y="1190925"/>
            <a:ext cx="3756311" cy="43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c5dbf495a_3_69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10c5dbf495a_3_69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83" name="Google Shape;83;g10c5dbf495a_3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5" y="5711776"/>
            <a:ext cx="4667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10c5dbf495a_3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625" y="1927375"/>
            <a:ext cx="7319375" cy="3003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c5dbf495a_3_82"/>
          <p:cNvSpPr txBox="1"/>
          <p:nvPr>
            <p:ph type="title"/>
          </p:nvPr>
        </p:nvSpPr>
        <p:spPr>
          <a:xfrm>
            <a:off x="1908175" y="11747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10c5dbf495a_3_82"/>
          <p:cNvSpPr txBox="1"/>
          <p:nvPr>
            <p:ph idx="1" type="body"/>
          </p:nvPr>
        </p:nvSpPr>
        <p:spPr>
          <a:xfrm>
            <a:off x="1908175" y="319425"/>
            <a:ext cx="70563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Analyze existing parking data:</a:t>
            </a:r>
            <a:endParaRPr b="0">
              <a:solidFill>
                <a:schemeClr val="dk1"/>
              </a:solidFill>
            </a:endParaRPr>
          </a:p>
        </p:txBody>
      </p:sp>
      <p:pic>
        <p:nvPicPr>
          <p:cNvPr id="91" name="Google Shape;91;g10c5dbf495a_3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225" y="5711776"/>
            <a:ext cx="466725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c5dbf495a_3_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250" y="1810289"/>
            <a:ext cx="7338150" cy="3237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plate">
  <a:themeElements>
    <a:clrScheme name="default">
      <a:dk1>
        <a:srgbClr val="4D4D4D"/>
      </a:dk1>
      <a:lt1>
        <a:srgbClr val="FFFFFF"/>
      </a:lt1>
      <a:dk2>
        <a:srgbClr val="4D4D4D"/>
      </a:dk2>
      <a:lt2>
        <a:srgbClr val="2E3236"/>
      </a:lt2>
      <a:accent1>
        <a:srgbClr val="9BB6EE"/>
      </a:accent1>
      <a:accent2>
        <a:srgbClr val="6F7F8D"/>
      </a:accent2>
      <a:accent3>
        <a:srgbClr val="FFFFFF"/>
      </a:accent3>
      <a:accent4>
        <a:srgbClr val="9BB6EE"/>
      </a:accent4>
      <a:accent5>
        <a:srgbClr val="6F7F8D"/>
      </a:accent5>
      <a:accent6>
        <a:srgbClr val="FFFFFF"/>
      </a:accent6>
      <a:hlink>
        <a:srgbClr val="84AAF3"/>
      </a:hlink>
      <a:folHlink>
        <a:srgbClr val="DDDDD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2006-06-13T13:38:55Z</dcterms:created>
  <dc:creator>PoweredTemplates.com</dc:creator>
</cp:coreProperties>
</file>